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x="18288000" cy="10287000"/>
  <p:notesSz cx="6858000" cy="9144000"/>
  <p:embeddedFontLst>
    <p:embeddedFont>
      <p:font typeface="Bricolage Grotesque" charset="1" panose="020B0605040402000204"/>
      <p:regular r:id="rId22"/>
    </p:embeddedFont>
    <p:embeddedFont>
      <p:font typeface="Cormorant Garamond Bold" charset="1" panose="00000800000000000000"/>
      <p:regular r:id="rId23"/>
    </p:embeddedFont>
    <p:embeddedFont>
      <p:font typeface="Cormorant Garamond" charset="1" panose="00000500000000000000"/>
      <p:regular r:id="rId24"/>
    </p:embeddedFont>
    <p:embeddedFont>
      <p:font typeface="Glacial Indifference" charset="1" panose="00000000000000000000"/>
      <p:regular r:id="rId25"/>
    </p:embeddedFont>
    <p:embeddedFont>
      <p:font typeface="Notable" charset="1" panose="00000500000000000000"/>
      <p:regular r:id="rId26"/>
    </p:embeddedFont>
    <p:embeddedFont>
      <p:font typeface="Abril Fatface" charset="1" panose="02000503000000020003"/>
      <p:regular r:id="rId27"/>
    </p:embeddedFont>
    <p:embeddedFont>
      <p:font typeface="Bricolage Grotesque Bold" charset="1" panose="020B0605040402000204"/>
      <p:regular r:id="rId28"/>
    </p:embeddedFont>
    <p:embeddedFont>
      <p:font typeface="TT Interphases" charset="1" panose="02000503020000020004"/>
      <p:regular r:id="rId29"/>
    </p:embeddedFont>
    <p:embeddedFont>
      <p:font typeface="DM Sans" charset="1" panose="00000000000000000000"/>
      <p:regular r:id="rId30"/>
    </p:embeddedFont>
    <p:embeddedFont>
      <p:font typeface="Bricolage Grotesque Semi-Bold" charset="1" panose="020B0605040402000204"/>
      <p:regular r:id="rId31"/>
    </p:embeddedFont>
    <p:embeddedFont>
      <p:font typeface="Open Sauce Semi-Bold" charset="1" panose="00000700000000000000"/>
      <p:regular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14.png" Type="http://schemas.openxmlformats.org/officeDocument/2006/relationships/image"/><Relationship Id="rId5" Target="../media/image15.svg" Type="http://schemas.openxmlformats.org/officeDocument/2006/relationships/image"/><Relationship Id="rId6" Target="../media/image16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14.png" Type="http://schemas.openxmlformats.org/officeDocument/2006/relationships/image"/><Relationship Id="rId5" Target="../media/image15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svg" Type="http://schemas.openxmlformats.org/officeDocument/2006/relationships/image"/><Relationship Id="rId4" Target="../media/image19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11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09513" y="3584163"/>
            <a:ext cx="11277535" cy="3290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525"/>
              </a:lnSpc>
            </a:pPr>
            <a:r>
              <a:rPr lang="en-US" sz="9525" spc="-190">
                <a:solidFill>
                  <a:srgbClr val="00000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Environmental Impact Assessment</a:t>
            </a:r>
          </a:p>
          <a:p>
            <a:pPr algn="l" marL="0" indent="0" lvl="0">
              <a:lnSpc>
                <a:spcPts val="4200"/>
              </a:lnSpc>
            </a:pPr>
          </a:p>
          <a:p>
            <a:pPr algn="l" marL="0" indent="0" lvl="0">
              <a:lnSpc>
                <a:spcPts val="2799"/>
              </a:lnSpc>
            </a:pPr>
            <a:r>
              <a:rPr lang="en-US" b="true" sz="2799" spc="-55">
                <a:solidFill>
                  <a:srgbClr val="000000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by</a:t>
            </a:r>
            <a:r>
              <a:rPr lang="en-US" sz="2799" spc="-55">
                <a:solidFill>
                  <a:srgbClr val="000000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 </a:t>
            </a:r>
            <a:r>
              <a:rPr lang="en-US" b="true" sz="2799" spc="-55">
                <a:solidFill>
                  <a:srgbClr val="000000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Meenukutty v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643074" y="4497387"/>
            <a:ext cx="5578552" cy="5578552"/>
          </a:xfrm>
          <a:custGeom>
            <a:avLst/>
            <a:gdLst/>
            <a:ahLst/>
            <a:cxnLst/>
            <a:rect r="r" b="b" t="t" l="l"/>
            <a:pathLst>
              <a:path h="5578552" w="5578552">
                <a:moveTo>
                  <a:pt x="0" y="0"/>
                </a:moveTo>
                <a:lnTo>
                  <a:pt x="5578552" y="0"/>
                </a:lnTo>
                <a:lnTo>
                  <a:pt x="5578552" y="5578552"/>
                </a:lnTo>
                <a:lnTo>
                  <a:pt x="0" y="55785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5400000">
            <a:off x="0" y="4497387"/>
            <a:ext cx="6060646" cy="6060646"/>
          </a:xfrm>
          <a:custGeom>
            <a:avLst/>
            <a:gdLst/>
            <a:ahLst/>
            <a:cxnLst/>
            <a:rect r="r" b="b" t="t" l="l"/>
            <a:pathLst>
              <a:path h="6060646" w="6060646">
                <a:moveTo>
                  <a:pt x="0" y="0"/>
                </a:moveTo>
                <a:lnTo>
                  <a:pt x="6060646" y="0"/>
                </a:lnTo>
                <a:lnTo>
                  <a:pt x="6060646" y="6060646"/>
                </a:lnTo>
                <a:lnTo>
                  <a:pt x="0" y="606064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-117446" y="5665925"/>
            <a:ext cx="18405446" cy="8531309"/>
            <a:chOff x="0" y="0"/>
            <a:chExt cx="13699490" cy="6350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3699489" cy="6350000"/>
            </a:xfrm>
            <a:custGeom>
              <a:avLst/>
              <a:gdLst/>
              <a:ahLst/>
              <a:cxnLst/>
              <a:rect r="r" b="b" t="t" l="l"/>
              <a:pathLst>
                <a:path h="6350000" w="13699489">
                  <a:moveTo>
                    <a:pt x="13699489" y="6350000"/>
                  </a:moveTo>
                  <a:lnTo>
                    <a:pt x="0" y="6350000"/>
                  </a:lnTo>
                  <a:lnTo>
                    <a:pt x="0" y="1899920"/>
                  </a:lnTo>
                  <a:cubicBezTo>
                    <a:pt x="0" y="1899920"/>
                    <a:pt x="2849880" y="0"/>
                    <a:pt x="6899910" y="0"/>
                  </a:cubicBezTo>
                  <a:cubicBezTo>
                    <a:pt x="11300460" y="0"/>
                    <a:pt x="13699489" y="1899920"/>
                    <a:pt x="13699489" y="1899920"/>
                  </a:cubicBezTo>
                  <a:lnTo>
                    <a:pt x="13699489" y="6350000"/>
                  </a:lnTo>
                  <a:close/>
                </a:path>
              </a:pathLst>
            </a:custGeom>
            <a:blipFill>
              <a:blip r:embed="rId6"/>
              <a:stretch>
                <a:fillRect l="-68094" t="0" r="-68094" b="0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4131462" y="740340"/>
            <a:ext cx="8882190" cy="671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078"/>
              </a:lnSpc>
            </a:pPr>
            <a:r>
              <a:rPr lang="en-US" b="true" sz="5078" spc="-101">
                <a:solidFill>
                  <a:srgbClr val="000000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Ex</a:t>
            </a:r>
            <a:r>
              <a:rPr lang="en-US" b="true" sz="5078" spc="-101">
                <a:solidFill>
                  <a:srgbClr val="000000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ample – Large Dam Project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551511" y="1508372"/>
            <a:ext cx="11004879" cy="40138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14682" indent="-307341" lvl="1">
              <a:lnSpc>
                <a:spcPts val="3985"/>
              </a:lnSpc>
              <a:buFont typeface="Arial"/>
              <a:buChar char="•"/>
            </a:pPr>
            <a:r>
              <a:rPr lang="en-US" sz="2847" spc="-128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Project: Construction of a hydroelectric dam.</a:t>
            </a:r>
          </a:p>
          <a:p>
            <a:pPr algn="l" marL="614682" indent="-307341" lvl="1">
              <a:lnSpc>
                <a:spcPts val="3985"/>
              </a:lnSpc>
              <a:buFont typeface="Arial"/>
              <a:buChar char="•"/>
            </a:pPr>
            <a:r>
              <a:rPr lang="en-US" sz="2847" spc="-128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Impacts identified:</a:t>
            </a:r>
          </a:p>
          <a:p>
            <a:pPr algn="l" marL="1229364" indent="-409788" lvl="2">
              <a:lnSpc>
                <a:spcPts val="3985"/>
              </a:lnSpc>
              <a:buFont typeface="Arial"/>
              <a:buChar char="⚬"/>
            </a:pPr>
            <a:r>
              <a:rPr lang="en-US" sz="2847" spc="-128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Submergence of forests and villages.</a:t>
            </a:r>
          </a:p>
          <a:p>
            <a:pPr algn="l" marL="1229364" indent="-409788" lvl="2">
              <a:lnSpc>
                <a:spcPts val="3985"/>
              </a:lnSpc>
              <a:buFont typeface="Arial"/>
              <a:buChar char="⚬"/>
            </a:pPr>
            <a:r>
              <a:rPr lang="en-US" sz="2847" spc="-128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Loss of wildlife habitat.</a:t>
            </a:r>
          </a:p>
          <a:p>
            <a:pPr algn="l" marL="1229364" indent="-409788" lvl="2">
              <a:lnSpc>
                <a:spcPts val="3985"/>
              </a:lnSpc>
              <a:buFont typeface="Arial"/>
              <a:buChar char="⚬"/>
            </a:pPr>
            <a:r>
              <a:rPr lang="en-US" sz="2847" spc="-128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Displacement of people.</a:t>
            </a:r>
          </a:p>
          <a:p>
            <a:pPr algn="l" marL="614682" indent="-307341" lvl="1">
              <a:lnSpc>
                <a:spcPts val="3985"/>
              </a:lnSpc>
              <a:buFont typeface="Arial"/>
              <a:buChar char="•"/>
            </a:pPr>
            <a:r>
              <a:rPr lang="en-US" sz="2847" spc="-128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Mitigation:</a:t>
            </a:r>
          </a:p>
          <a:p>
            <a:pPr algn="l" marL="1229364" indent="-409788" lvl="2">
              <a:lnSpc>
                <a:spcPts val="3985"/>
              </a:lnSpc>
              <a:buFont typeface="Arial"/>
              <a:buChar char="⚬"/>
            </a:pPr>
            <a:r>
              <a:rPr lang="en-US" sz="2847" spc="-128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Wildlife sanctuaries created.</a:t>
            </a:r>
          </a:p>
          <a:p>
            <a:pPr algn="l" marL="1229364" indent="-409788" lvl="2">
              <a:lnSpc>
                <a:spcPts val="3985"/>
              </a:lnSpc>
              <a:buFont typeface="Arial"/>
              <a:buChar char="⚬"/>
            </a:pPr>
            <a:r>
              <a:rPr lang="en-US" sz="2847" spc="-128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Rehabilitation programs for displaced people.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589292" y="6902374"/>
            <a:ext cx="7698708" cy="7698708"/>
          </a:xfrm>
          <a:custGeom>
            <a:avLst/>
            <a:gdLst/>
            <a:ahLst/>
            <a:cxnLst/>
            <a:rect r="r" b="b" t="t" l="l"/>
            <a:pathLst>
              <a:path h="7698708" w="7698708">
                <a:moveTo>
                  <a:pt x="0" y="0"/>
                </a:moveTo>
                <a:lnTo>
                  <a:pt x="7698708" y="0"/>
                </a:lnTo>
                <a:lnTo>
                  <a:pt x="7698708" y="7698708"/>
                </a:lnTo>
                <a:lnTo>
                  <a:pt x="0" y="76987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5400000">
            <a:off x="-855668" y="5545935"/>
            <a:ext cx="6060646" cy="6060646"/>
          </a:xfrm>
          <a:custGeom>
            <a:avLst/>
            <a:gdLst/>
            <a:ahLst/>
            <a:cxnLst/>
            <a:rect r="r" b="b" t="t" l="l"/>
            <a:pathLst>
              <a:path h="6060646" w="6060646">
                <a:moveTo>
                  <a:pt x="0" y="0"/>
                </a:moveTo>
                <a:lnTo>
                  <a:pt x="6060646" y="0"/>
                </a:lnTo>
                <a:lnTo>
                  <a:pt x="6060646" y="6060646"/>
                </a:lnTo>
                <a:lnTo>
                  <a:pt x="0" y="606064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4" id="4"/>
          <p:cNvSpPr txBox="true"/>
          <p:nvPr/>
        </p:nvSpPr>
        <p:spPr>
          <a:xfrm rot="0">
            <a:off x="2702007" y="1838175"/>
            <a:ext cx="7094470" cy="12776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928"/>
              </a:lnSpc>
            </a:pPr>
            <a:r>
              <a:rPr lang="en-US" b="true" sz="4928" spc="-98">
                <a:solidFill>
                  <a:srgbClr val="000000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Highway Project</a:t>
            </a:r>
          </a:p>
          <a:p>
            <a:pPr algn="l" marL="0" indent="0" lvl="0">
              <a:lnSpc>
                <a:spcPts val="4928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4355730" y="2888820"/>
            <a:ext cx="8067295" cy="44426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78799" indent="-389400" lvl="1">
              <a:lnSpc>
                <a:spcPts val="5050"/>
              </a:lnSpc>
              <a:buFont typeface="Arial"/>
              <a:buChar char="•"/>
            </a:pPr>
            <a:r>
              <a:rPr lang="en-US" sz="3607" spc="-162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Project: National highway construction.</a:t>
            </a:r>
          </a:p>
          <a:p>
            <a:pPr algn="l" marL="778799" indent="-389400" lvl="1">
              <a:lnSpc>
                <a:spcPts val="5050"/>
              </a:lnSpc>
              <a:buFont typeface="Arial"/>
              <a:buChar char="•"/>
            </a:pPr>
            <a:r>
              <a:rPr lang="en-US" sz="3607" spc="-162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Impacts:</a:t>
            </a:r>
          </a:p>
          <a:p>
            <a:pPr algn="l" marL="1557599" indent="-519200" lvl="2">
              <a:lnSpc>
                <a:spcPts val="5050"/>
              </a:lnSpc>
              <a:buFont typeface="Arial"/>
              <a:buChar char="⚬"/>
            </a:pPr>
            <a:r>
              <a:rPr lang="en-US" sz="3607" spc="-162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Deforestation and loss of farmland.</a:t>
            </a:r>
          </a:p>
          <a:p>
            <a:pPr algn="l" marL="1557599" indent="-519200" lvl="2">
              <a:lnSpc>
                <a:spcPts val="5050"/>
              </a:lnSpc>
              <a:buFont typeface="Arial"/>
              <a:buChar char="⚬"/>
            </a:pPr>
            <a:r>
              <a:rPr lang="en-US" sz="3607" spc="-162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Noise and air pollution increase.</a:t>
            </a:r>
          </a:p>
          <a:p>
            <a:pPr algn="l" marL="778799" indent="-389400" lvl="1">
              <a:lnSpc>
                <a:spcPts val="5050"/>
              </a:lnSpc>
              <a:buFont typeface="Arial"/>
              <a:buChar char="•"/>
            </a:pPr>
            <a:r>
              <a:rPr lang="en-US" sz="3607" spc="-162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Mitigation:</a:t>
            </a:r>
          </a:p>
          <a:p>
            <a:pPr algn="l" marL="1557599" indent="-519200" lvl="2">
              <a:lnSpc>
                <a:spcPts val="5050"/>
              </a:lnSpc>
              <a:buFont typeface="Arial"/>
              <a:buChar char="⚬"/>
            </a:pPr>
            <a:r>
              <a:rPr lang="en-US" sz="3607" spc="-162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Plantation along roadside.</a:t>
            </a:r>
          </a:p>
          <a:p>
            <a:pPr algn="l" marL="1557599" indent="-519200" lvl="2">
              <a:lnSpc>
                <a:spcPts val="5050"/>
              </a:lnSpc>
              <a:buFont typeface="Arial"/>
              <a:buChar char="⚬"/>
            </a:pPr>
            <a:r>
              <a:rPr lang="en-US" sz="3607" spc="-162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Noise barriers near residential areas.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12796213" y="4778560"/>
            <a:ext cx="3672294" cy="7344587"/>
          </a:xfrm>
          <a:custGeom>
            <a:avLst/>
            <a:gdLst/>
            <a:ahLst/>
            <a:cxnLst/>
            <a:rect r="r" b="b" t="t" l="l"/>
            <a:pathLst>
              <a:path h="7344587" w="3672294">
                <a:moveTo>
                  <a:pt x="0" y="0"/>
                </a:moveTo>
                <a:lnTo>
                  <a:pt x="3672293" y="0"/>
                </a:lnTo>
                <a:lnTo>
                  <a:pt x="3672293" y="7344587"/>
                </a:lnTo>
                <a:lnTo>
                  <a:pt x="0" y="73445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true" flipV="true" rot="0">
            <a:off x="7311192" y="6614706"/>
            <a:ext cx="3665617" cy="3672294"/>
          </a:xfrm>
          <a:custGeom>
            <a:avLst/>
            <a:gdLst/>
            <a:ahLst/>
            <a:cxnLst/>
            <a:rect r="r" b="b" t="t" l="l"/>
            <a:pathLst>
              <a:path h="3672294" w="3665617">
                <a:moveTo>
                  <a:pt x="3665616" y="3672294"/>
                </a:moveTo>
                <a:lnTo>
                  <a:pt x="0" y="3672294"/>
                </a:lnTo>
                <a:lnTo>
                  <a:pt x="0" y="0"/>
                </a:lnTo>
                <a:lnTo>
                  <a:pt x="3665616" y="0"/>
                </a:lnTo>
                <a:lnTo>
                  <a:pt x="3665616" y="3672294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-5400000">
            <a:off x="1806218" y="4778560"/>
            <a:ext cx="3672294" cy="7344587"/>
          </a:xfrm>
          <a:custGeom>
            <a:avLst/>
            <a:gdLst/>
            <a:ahLst/>
            <a:cxnLst/>
            <a:rect r="r" b="b" t="t" l="l"/>
            <a:pathLst>
              <a:path h="7344587" w="3672294">
                <a:moveTo>
                  <a:pt x="0" y="0"/>
                </a:moveTo>
                <a:lnTo>
                  <a:pt x="3672293" y="0"/>
                </a:lnTo>
                <a:lnTo>
                  <a:pt x="3672293" y="7344587"/>
                </a:lnTo>
                <a:lnTo>
                  <a:pt x="0" y="734458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5" id="5"/>
          <p:cNvSpPr txBox="true"/>
          <p:nvPr/>
        </p:nvSpPr>
        <p:spPr>
          <a:xfrm rot="0">
            <a:off x="2483372" y="1464568"/>
            <a:ext cx="11838097" cy="9328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933"/>
              </a:lnSpc>
            </a:pPr>
            <a:r>
              <a:rPr lang="en-US" b="true" sz="6933" spc="-138">
                <a:solidFill>
                  <a:srgbClr val="000000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Rol</a:t>
            </a:r>
            <a:r>
              <a:rPr lang="en-US" b="true" sz="6933" spc="-138">
                <a:solidFill>
                  <a:srgbClr val="000000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e of Public Participation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966531" y="2907235"/>
            <a:ext cx="11407408" cy="26943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59648" indent="-329824" lvl="1">
              <a:lnSpc>
                <a:spcPts val="4277"/>
              </a:lnSpc>
              <a:buFont typeface="Arial"/>
              <a:buChar char="•"/>
            </a:pPr>
            <a:r>
              <a:rPr lang="en-US" b="true" sz="3055" spc="-137">
                <a:solidFill>
                  <a:srgbClr val="000000"/>
                </a:solidFill>
                <a:latin typeface="Bricolage Grotesque Semi-Bold"/>
                <a:ea typeface="Bricolage Grotesque Semi-Bold"/>
                <a:cs typeface="Bricolage Grotesque Semi-Bold"/>
                <a:sym typeface="Bricolage Grotesque Semi-Bold"/>
              </a:rPr>
              <a:t>Communities share local knowledge.</a:t>
            </a:r>
          </a:p>
          <a:p>
            <a:pPr algn="l" marL="659648" indent="-329824" lvl="1">
              <a:lnSpc>
                <a:spcPts val="4277"/>
              </a:lnSpc>
              <a:buFont typeface="Arial"/>
              <a:buChar char="•"/>
            </a:pPr>
            <a:r>
              <a:rPr lang="en-US" b="true" sz="3055" spc="-137">
                <a:solidFill>
                  <a:srgbClr val="000000"/>
                </a:solidFill>
                <a:latin typeface="Bricolage Grotesque Semi-Bold"/>
                <a:ea typeface="Bricolage Grotesque Semi-Bold"/>
                <a:cs typeface="Bricolage Grotesque Semi-Bold"/>
                <a:sym typeface="Bricolage Grotesque Semi-Bold"/>
              </a:rPr>
              <a:t>Helps address social concerns.</a:t>
            </a:r>
          </a:p>
          <a:p>
            <a:pPr algn="l" marL="659648" indent="-329824" lvl="1">
              <a:lnSpc>
                <a:spcPts val="4277"/>
              </a:lnSpc>
              <a:buFont typeface="Arial"/>
              <a:buChar char="•"/>
            </a:pPr>
            <a:r>
              <a:rPr lang="en-US" b="true" sz="3055" spc="-137">
                <a:solidFill>
                  <a:srgbClr val="000000"/>
                </a:solidFill>
                <a:latin typeface="Bricolage Grotesque Semi-Bold"/>
                <a:ea typeface="Bricolage Grotesque Semi-Bold"/>
                <a:cs typeface="Bricolage Grotesque Semi-Bold"/>
                <a:sym typeface="Bricolage Grotesque Semi-Bold"/>
              </a:rPr>
              <a:t>Creates transparency.</a:t>
            </a:r>
          </a:p>
          <a:p>
            <a:pPr algn="l" marL="659648" indent="-329824" lvl="1">
              <a:lnSpc>
                <a:spcPts val="4277"/>
              </a:lnSpc>
              <a:buFont typeface="Arial"/>
              <a:buChar char="•"/>
            </a:pPr>
            <a:r>
              <a:rPr lang="en-US" b="true" sz="3055" spc="-137">
                <a:solidFill>
                  <a:srgbClr val="000000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Example</a:t>
            </a:r>
            <a:r>
              <a:rPr lang="en-US" sz="3055" spc="-137">
                <a:solidFill>
                  <a:srgbClr val="00000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: Villagers opposing a mining project due to water pollution concerns.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457069" y="8593827"/>
            <a:ext cx="11830931" cy="1693173"/>
            <a:chOff x="0" y="0"/>
            <a:chExt cx="3115965" cy="44593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115965" cy="445939"/>
            </a:xfrm>
            <a:custGeom>
              <a:avLst/>
              <a:gdLst/>
              <a:ahLst/>
              <a:cxnLst/>
              <a:rect r="r" b="b" t="t" l="l"/>
              <a:pathLst>
                <a:path h="445939" w="3115965">
                  <a:moveTo>
                    <a:pt x="0" y="0"/>
                  </a:moveTo>
                  <a:lnTo>
                    <a:pt x="3115965" y="0"/>
                  </a:lnTo>
                  <a:lnTo>
                    <a:pt x="3115965" y="445939"/>
                  </a:lnTo>
                  <a:lnTo>
                    <a:pt x="0" y="445939"/>
                  </a:lnTo>
                  <a:close/>
                </a:path>
              </a:pathLst>
            </a:custGeom>
            <a:solidFill>
              <a:srgbClr val="2DB45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104775"/>
              <a:ext cx="3115965" cy="3411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79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true" flipV="false" rot="0">
            <a:off x="-3640525" y="0"/>
            <a:ext cx="10287000" cy="10287000"/>
          </a:xfrm>
          <a:custGeom>
            <a:avLst/>
            <a:gdLst/>
            <a:ahLst/>
            <a:cxnLst/>
            <a:rect r="r" b="b" t="t" l="l"/>
            <a:pathLst>
              <a:path h="10287000" w="10287000">
                <a:moveTo>
                  <a:pt x="10287000" y="0"/>
                </a:moveTo>
                <a:lnTo>
                  <a:pt x="0" y="0"/>
                </a:lnTo>
                <a:lnTo>
                  <a:pt x="0" y="10287000"/>
                </a:lnTo>
                <a:lnTo>
                  <a:pt x="10287000" y="1028700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8106655" y="1415782"/>
            <a:ext cx="8825319" cy="5537105"/>
            <a:chOff x="0" y="0"/>
            <a:chExt cx="11767093" cy="7382806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161925"/>
              <a:ext cx="11767093" cy="31079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8799"/>
                </a:lnSpc>
              </a:pPr>
              <a:r>
                <a:rPr lang="en-US" b="true" sz="8799">
                  <a:solidFill>
                    <a:srgbClr val="000000"/>
                  </a:solidFill>
                  <a:latin typeface="Bricolage Grotesque Bold"/>
                  <a:ea typeface="Bricolage Grotesque Bold"/>
                  <a:cs typeface="Bricolage Grotesque Bold"/>
                  <a:sym typeface="Bricolage Grotesque Bold"/>
                </a:rPr>
                <a:t>Tools and Methods for EIA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4109277"/>
              <a:ext cx="11767093" cy="32735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604519" indent="-302260" lvl="1">
                <a:lnSpc>
                  <a:spcPts val="3919"/>
                </a:lnSpc>
                <a:buFont typeface="Arial"/>
                <a:buChar char="•"/>
              </a:pPr>
              <a:r>
                <a:rPr lang="en-US" sz="2799">
                  <a:solidFill>
                    <a:srgbClr val="000000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Geogr</a:t>
              </a:r>
              <a:r>
                <a:rPr lang="en-US" sz="2799">
                  <a:solidFill>
                    <a:srgbClr val="000000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aphic Information Systems (GIS).</a:t>
              </a:r>
            </a:p>
            <a:p>
              <a:pPr algn="l" marL="604519" indent="-302260" lvl="1">
                <a:lnSpc>
                  <a:spcPts val="3919"/>
                </a:lnSpc>
                <a:buFont typeface="Arial"/>
                <a:buChar char="•"/>
              </a:pPr>
              <a:r>
                <a:rPr lang="en-US" sz="2799">
                  <a:solidFill>
                    <a:srgbClr val="000000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Remote sensing and satellite images.</a:t>
              </a:r>
            </a:p>
            <a:p>
              <a:pPr algn="l" marL="604519" indent="-302260" lvl="1">
                <a:lnSpc>
                  <a:spcPts val="3919"/>
                </a:lnSpc>
                <a:buFont typeface="Arial"/>
                <a:buChar char="•"/>
              </a:pPr>
              <a:r>
                <a:rPr lang="en-US" sz="2799">
                  <a:solidFill>
                    <a:srgbClr val="000000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Air and water quality monitoring.</a:t>
              </a:r>
            </a:p>
            <a:p>
              <a:pPr algn="l" marL="604519" indent="-302260" lvl="1">
                <a:lnSpc>
                  <a:spcPts val="3919"/>
                </a:lnSpc>
                <a:buFont typeface="Arial"/>
                <a:buChar char="•"/>
              </a:pPr>
              <a:r>
                <a:rPr lang="en-US" sz="2799">
                  <a:solidFill>
                    <a:srgbClr val="000000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Risk assessment models.</a:t>
              </a:r>
            </a:p>
            <a:p>
              <a:pPr algn="l">
                <a:lnSpc>
                  <a:spcPts val="3919"/>
                </a:lnSpc>
              </a:pPr>
            </a:p>
          </p:txBody>
        </p:sp>
      </p:grp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12796213" y="4778560"/>
            <a:ext cx="3672294" cy="7344587"/>
          </a:xfrm>
          <a:custGeom>
            <a:avLst/>
            <a:gdLst/>
            <a:ahLst/>
            <a:cxnLst/>
            <a:rect r="r" b="b" t="t" l="l"/>
            <a:pathLst>
              <a:path h="7344587" w="3672294">
                <a:moveTo>
                  <a:pt x="0" y="0"/>
                </a:moveTo>
                <a:lnTo>
                  <a:pt x="3672293" y="0"/>
                </a:lnTo>
                <a:lnTo>
                  <a:pt x="3672293" y="7344587"/>
                </a:lnTo>
                <a:lnTo>
                  <a:pt x="0" y="73445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true" flipV="true" rot="0">
            <a:off x="7311192" y="6614706"/>
            <a:ext cx="3665617" cy="3672294"/>
          </a:xfrm>
          <a:custGeom>
            <a:avLst/>
            <a:gdLst/>
            <a:ahLst/>
            <a:cxnLst/>
            <a:rect r="r" b="b" t="t" l="l"/>
            <a:pathLst>
              <a:path h="3672294" w="3665617">
                <a:moveTo>
                  <a:pt x="3665616" y="3672294"/>
                </a:moveTo>
                <a:lnTo>
                  <a:pt x="0" y="3672294"/>
                </a:lnTo>
                <a:lnTo>
                  <a:pt x="0" y="0"/>
                </a:lnTo>
                <a:lnTo>
                  <a:pt x="3665616" y="0"/>
                </a:lnTo>
                <a:lnTo>
                  <a:pt x="3665616" y="3672294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-5400000">
            <a:off x="1806218" y="4778560"/>
            <a:ext cx="3672294" cy="7344587"/>
          </a:xfrm>
          <a:custGeom>
            <a:avLst/>
            <a:gdLst/>
            <a:ahLst/>
            <a:cxnLst/>
            <a:rect r="r" b="b" t="t" l="l"/>
            <a:pathLst>
              <a:path h="7344587" w="3672294">
                <a:moveTo>
                  <a:pt x="0" y="0"/>
                </a:moveTo>
                <a:lnTo>
                  <a:pt x="3672293" y="0"/>
                </a:lnTo>
                <a:lnTo>
                  <a:pt x="3672293" y="7344587"/>
                </a:lnTo>
                <a:lnTo>
                  <a:pt x="0" y="734458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5" id="5"/>
          <p:cNvSpPr txBox="true"/>
          <p:nvPr/>
        </p:nvSpPr>
        <p:spPr>
          <a:xfrm rot="0">
            <a:off x="2884828" y="661918"/>
            <a:ext cx="12884675" cy="21910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420"/>
              </a:lnSpc>
            </a:pPr>
            <a:r>
              <a:rPr lang="en-US" b="true" sz="8420" spc="-168">
                <a:solidFill>
                  <a:srgbClr val="000000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EIA and Sustainable Development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854698" y="3498463"/>
            <a:ext cx="12540277" cy="28028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05010" indent="-352505" lvl="1">
              <a:lnSpc>
                <a:spcPts val="4571"/>
              </a:lnSpc>
              <a:buFont typeface="Arial"/>
              <a:buChar char="•"/>
            </a:pPr>
            <a:r>
              <a:rPr lang="en-US" b="true" sz="3265" spc="-146">
                <a:solidFill>
                  <a:srgbClr val="000000"/>
                </a:solidFill>
                <a:latin typeface="Open Sauce Semi-Bold"/>
                <a:ea typeface="Open Sauce Semi-Bold"/>
                <a:cs typeface="Open Sauce Semi-Bold"/>
                <a:sym typeface="Open Sauce Semi-Bold"/>
              </a:rPr>
              <a:t>Connects environment and economy.</a:t>
            </a:r>
          </a:p>
          <a:p>
            <a:pPr algn="l" marL="705010" indent="-352505" lvl="1">
              <a:lnSpc>
                <a:spcPts val="4571"/>
              </a:lnSpc>
              <a:buFont typeface="Arial"/>
              <a:buChar char="•"/>
            </a:pPr>
            <a:r>
              <a:rPr lang="en-US" b="true" sz="3265" spc="-146">
                <a:solidFill>
                  <a:srgbClr val="000000"/>
                </a:solidFill>
                <a:latin typeface="Open Sauce Semi-Bold"/>
                <a:ea typeface="Open Sauce Semi-Bold"/>
                <a:cs typeface="Open Sauce Semi-Bold"/>
                <a:sym typeface="Open Sauce Semi-Bold"/>
              </a:rPr>
              <a:t>Prevents overexploitation of resources.</a:t>
            </a:r>
          </a:p>
          <a:p>
            <a:pPr algn="l" marL="705010" indent="-352505" lvl="1">
              <a:lnSpc>
                <a:spcPts val="4571"/>
              </a:lnSpc>
              <a:buFont typeface="Arial"/>
              <a:buChar char="•"/>
            </a:pPr>
            <a:r>
              <a:rPr lang="en-US" b="true" sz="3265" spc="-146">
                <a:solidFill>
                  <a:srgbClr val="000000"/>
                </a:solidFill>
                <a:latin typeface="Open Sauce Semi-Bold"/>
                <a:ea typeface="Open Sauce Semi-Bold"/>
                <a:cs typeface="Open Sauce Semi-Bold"/>
                <a:sym typeface="Open Sauce Semi-Bold"/>
              </a:rPr>
              <a:t>Encourages renewable energy projects.</a:t>
            </a:r>
          </a:p>
          <a:p>
            <a:pPr algn="l" marL="705010" indent="-352505" lvl="1">
              <a:lnSpc>
                <a:spcPts val="4571"/>
              </a:lnSpc>
              <a:buFont typeface="Arial"/>
              <a:buChar char="•"/>
            </a:pPr>
            <a:r>
              <a:rPr lang="en-US" b="true" sz="3265" spc="-146">
                <a:solidFill>
                  <a:srgbClr val="000000"/>
                </a:solidFill>
                <a:latin typeface="Open Sauce Semi-Bold"/>
                <a:ea typeface="Open Sauce Semi-Bold"/>
                <a:cs typeface="Open Sauce Semi-Bold"/>
                <a:sym typeface="Open Sauce Semi-Bold"/>
              </a:rPr>
              <a:t>Example: Solar parks pass EIA with lower ecological risks compared to coal plants.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12796213" y="4778560"/>
            <a:ext cx="3672294" cy="7344587"/>
          </a:xfrm>
          <a:custGeom>
            <a:avLst/>
            <a:gdLst/>
            <a:ahLst/>
            <a:cxnLst/>
            <a:rect r="r" b="b" t="t" l="l"/>
            <a:pathLst>
              <a:path h="7344587" w="3672294">
                <a:moveTo>
                  <a:pt x="0" y="0"/>
                </a:moveTo>
                <a:lnTo>
                  <a:pt x="3672293" y="0"/>
                </a:lnTo>
                <a:lnTo>
                  <a:pt x="3672293" y="7344587"/>
                </a:lnTo>
                <a:lnTo>
                  <a:pt x="0" y="73445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true" flipV="true" rot="0">
            <a:off x="7311192" y="6614706"/>
            <a:ext cx="3665617" cy="3672294"/>
          </a:xfrm>
          <a:custGeom>
            <a:avLst/>
            <a:gdLst/>
            <a:ahLst/>
            <a:cxnLst/>
            <a:rect r="r" b="b" t="t" l="l"/>
            <a:pathLst>
              <a:path h="3672294" w="3665617">
                <a:moveTo>
                  <a:pt x="3665616" y="3672294"/>
                </a:moveTo>
                <a:lnTo>
                  <a:pt x="0" y="3672294"/>
                </a:lnTo>
                <a:lnTo>
                  <a:pt x="0" y="0"/>
                </a:lnTo>
                <a:lnTo>
                  <a:pt x="3665616" y="0"/>
                </a:lnTo>
                <a:lnTo>
                  <a:pt x="3665616" y="3672294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-5400000">
            <a:off x="1806218" y="4778560"/>
            <a:ext cx="3672294" cy="7344587"/>
          </a:xfrm>
          <a:custGeom>
            <a:avLst/>
            <a:gdLst/>
            <a:ahLst/>
            <a:cxnLst/>
            <a:rect r="r" b="b" t="t" l="l"/>
            <a:pathLst>
              <a:path h="7344587" w="3672294">
                <a:moveTo>
                  <a:pt x="0" y="0"/>
                </a:moveTo>
                <a:lnTo>
                  <a:pt x="3672293" y="0"/>
                </a:lnTo>
                <a:lnTo>
                  <a:pt x="3672293" y="7344587"/>
                </a:lnTo>
                <a:lnTo>
                  <a:pt x="0" y="734458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5" id="5"/>
          <p:cNvSpPr txBox="true"/>
          <p:nvPr/>
        </p:nvSpPr>
        <p:spPr>
          <a:xfrm rot="0">
            <a:off x="2133717" y="1560764"/>
            <a:ext cx="13716328" cy="1226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298"/>
              </a:lnSpc>
            </a:pPr>
            <a:r>
              <a:rPr lang="en-US" b="true" sz="9298" spc="-185">
                <a:solidFill>
                  <a:srgbClr val="000000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Conclusion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516297" y="3108433"/>
            <a:ext cx="11255405" cy="27215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84051" indent="-342026" lvl="1">
              <a:lnSpc>
                <a:spcPts val="4435"/>
              </a:lnSpc>
              <a:buFont typeface="Arial"/>
              <a:buChar char="•"/>
            </a:pPr>
            <a:r>
              <a:rPr lang="en-US" b="true" sz="3168" spc="-142">
                <a:solidFill>
                  <a:srgbClr val="000000"/>
                </a:solidFill>
                <a:latin typeface="Open Sauce Semi-Bold"/>
                <a:ea typeface="Open Sauce Semi-Bold"/>
                <a:cs typeface="Open Sauce Semi-Bold"/>
                <a:sym typeface="Open Sauce Semi-Bold"/>
              </a:rPr>
              <a:t>EIA is not against development, but for responsible development.</a:t>
            </a:r>
          </a:p>
          <a:p>
            <a:pPr algn="l" marL="684051" indent="-342026" lvl="1">
              <a:lnSpc>
                <a:spcPts val="4435"/>
              </a:lnSpc>
              <a:buFont typeface="Arial"/>
              <a:buChar char="•"/>
            </a:pPr>
            <a:r>
              <a:rPr lang="en-US" b="true" sz="3168" spc="-142">
                <a:solidFill>
                  <a:srgbClr val="000000"/>
                </a:solidFill>
                <a:latin typeface="Open Sauce Semi-Bold"/>
                <a:ea typeface="Open Sauce Semi-Bold"/>
                <a:cs typeface="Open Sauce Semi-Bold"/>
                <a:sym typeface="Open Sauce Semi-Bold"/>
              </a:rPr>
              <a:t>It saves ecosystems, communities, and future generations.</a:t>
            </a:r>
          </a:p>
          <a:p>
            <a:pPr algn="l" marL="684051" indent="-342026" lvl="1">
              <a:lnSpc>
                <a:spcPts val="4435"/>
              </a:lnSpc>
              <a:buFont typeface="Arial"/>
              <a:buChar char="•"/>
            </a:pPr>
            <a:r>
              <a:rPr lang="en-US" b="true" sz="3168" spc="-142">
                <a:solidFill>
                  <a:srgbClr val="000000"/>
                </a:solidFill>
                <a:latin typeface="Open Sauce Semi-Bold"/>
                <a:ea typeface="Open Sauce Semi-Bold"/>
                <a:cs typeface="Open Sauce Semi-Bold"/>
                <a:sym typeface="Open Sauce Semi-Bold"/>
              </a:rPr>
              <a:t>Strong enforcement and genuine reporting are key.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0" y="0"/>
            <a:ext cx="5143500" cy="10287000"/>
          </a:xfrm>
          <a:custGeom>
            <a:avLst/>
            <a:gdLst/>
            <a:ahLst/>
            <a:cxnLst/>
            <a:rect r="r" b="b" t="t" l="l"/>
            <a:pathLst>
              <a:path h="10287000" w="5143500">
                <a:moveTo>
                  <a:pt x="0" y="0"/>
                </a:moveTo>
                <a:lnTo>
                  <a:pt x="5143500" y="0"/>
                </a:lnTo>
                <a:lnTo>
                  <a:pt x="51435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5825818" y="924322"/>
            <a:ext cx="11433482" cy="9362678"/>
          </a:xfrm>
          <a:custGeom>
            <a:avLst/>
            <a:gdLst/>
            <a:ahLst/>
            <a:cxnLst/>
            <a:rect r="r" b="b" t="t" l="l"/>
            <a:pathLst>
              <a:path h="9362678" w="11433482">
                <a:moveTo>
                  <a:pt x="0" y="0"/>
                </a:moveTo>
                <a:lnTo>
                  <a:pt x="11433482" y="0"/>
                </a:lnTo>
                <a:lnTo>
                  <a:pt x="11433482" y="9362678"/>
                </a:lnTo>
                <a:lnTo>
                  <a:pt x="0" y="936267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081170" y="2350945"/>
            <a:ext cx="10187667" cy="3707276"/>
            <a:chOff x="0" y="0"/>
            <a:chExt cx="2683172" cy="97640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683171" cy="976402"/>
            </a:xfrm>
            <a:custGeom>
              <a:avLst/>
              <a:gdLst/>
              <a:ahLst/>
              <a:cxnLst/>
              <a:rect r="r" b="b" t="t" l="l"/>
              <a:pathLst>
                <a:path h="976402" w="2683171">
                  <a:moveTo>
                    <a:pt x="38756" y="0"/>
                  </a:moveTo>
                  <a:lnTo>
                    <a:pt x="2644415" y="0"/>
                  </a:lnTo>
                  <a:cubicBezTo>
                    <a:pt x="2654694" y="0"/>
                    <a:pt x="2664552" y="4083"/>
                    <a:pt x="2671820" y="11352"/>
                  </a:cubicBezTo>
                  <a:cubicBezTo>
                    <a:pt x="2679088" y="18620"/>
                    <a:pt x="2683171" y="28478"/>
                    <a:pt x="2683171" y="38756"/>
                  </a:cubicBezTo>
                  <a:lnTo>
                    <a:pt x="2683171" y="937646"/>
                  </a:lnTo>
                  <a:cubicBezTo>
                    <a:pt x="2683171" y="959050"/>
                    <a:pt x="2665820" y="976402"/>
                    <a:pt x="2644415" y="976402"/>
                  </a:cubicBezTo>
                  <a:lnTo>
                    <a:pt x="38756" y="976402"/>
                  </a:lnTo>
                  <a:cubicBezTo>
                    <a:pt x="28478" y="976402"/>
                    <a:pt x="18620" y="972319"/>
                    <a:pt x="11352" y="965050"/>
                  </a:cubicBezTo>
                  <a:cubicBezTo>
                    <a:pt x="4083" y="957782"/>
                    <a:pt x="0" y="947924"/>
                    <a:pt x="0" y="937646"/>
                  </a:cubicBezTo>
                  <a:lnTo>
                    <a:pt x="0" y="38756"/>
                  </a:lnTo>
                  <a:cubicBezTo>
                    <a:pt x="0" y="28478"/>
                    <a:pt x="4083" y="18620"/>
                    <a:pt x="11352" y="11352"/>
                  </a:cubicBezTo>
                  <a:cubicBezTo>
                    <a:pt x="18620" y="4083"/>
                    <a:pt x="28478" y="0"/>
                    <a:pt x="38756" y="0"/>
                  </a:cubicBezTo>
                  <a:close/>
                </a:path>
              </a:pathLst>
            </a:custGeom>
            <a:solidFill>
              <a:srgbClr val="FFFFFF">
                <a:alpha val="8000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104775"/>
              <a:ext cx="2683172" cy="8716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79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5913789" y="2751409"/>
            <a:ext cx="10088375" cy="13969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81233" indent="-390617" lvl="1">
              <a:lnSpc>
                <a:spcPts val="3618"/>
              </a:lnSpc>
              <a:buFont typeface="Arial"/>
              <a:buChar char="•"/>
            </a:pPr>
            <a:r>
              <a:rPr lang="en-US" sz="3618" spc="-72">
                <a:solidFill>
                  <a:srgbClr val="2DB452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EIA </a:t>
            </a:r>
            <a:r>
              <a:rPr lang="en-US" sz="3618" spc="-72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mea</a:t>
            </a:r>
            <a:r>
              <a:rPr lang="en-US" sz="3618" spc="-72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ns studying how a project or development may affect the environment before starting it.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-456799" y="8745014"/>
            <a:ext cx="19396512" cy="1633106"/>
            <a:chOff x="0" y="0"/>
            <a:chExt cx="5108546" cy="43011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108546" cy="430119"/>
            </a:xfrm>
            <a:custGeom>
              <a:avLst/>
              <a:gdLst/>
              <a:ahLst/>
              <a:cxnLst/>
              <a:rect r="r" b="b" t="t" l="l"/>
              <a:pathLst>
                <a:path h="430119" w="5108546">
                  <a:moveTo>
                    <a:pt x="0" y="0"/>
                  </a:moveTo>
                  <a:lnTo>
                    <a:pt x="5108546" y="0"/>
                  </a:lnTo>
                  <a:lnTo>
                    <a:pt x="5108546" y="430119"/>
                  </a:lnTo>
                  <a:lnTo>
                    <a:pt x="0" y="430119"/>
                  </a:lnTo>
                  <a:close/>
                </a:path>
              </a:pathLst>
            </a:custGeom>
            <a:solidFill>
              <a:srgbClr val="2DB452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104775"/>
              <a:ext cx="5108546" cy="3253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79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278049" y="828451"/>
            <a:ext cx="13716328" cy="8858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642"/>
              </a:lnSpc>
            </a:pPr>
            <a:r>
              <a:rPr lang="en-US" sz="6847" spc="102">
                <a:solidFill>
                  <a:srgbClr val="004AAD"/>
                </a:solidFill>
                <a:latin typeface="Notable"/>
                <a:ea typeface="Notable"/>
                <a:cs typeface="Notable"/>
                <a:sym typeface="Notable"/>
              </a:rPr>
              <a:t>WHAT IS</a:t>
            </a:r>
            <a:r>
              <a:rPr lang="en-US" sz="6847" spc="102">
                <a:solidFill>
                  <a:srgbClr val="000000"/>
                </a:solidFill>
                <a:latin typeface="Notable"/>
                <a:ea typeface="Notable"/>
                <a:cs typeface="Notable"/>
                <a:sym typeface="Notable"/>
              </a:rPr>
              <a:t> </a:t>
            </a:r>
            <a:r>
              <a:rPr lang="en-US" sz="6847" spc="102">
                <a:solidFill>
                  <a:srgbClr val="2DB452"/>
                </a:solidFill>
                <a:latin typeface="Notable"/>
                <a:ea typeface="Notable"/>
                <a:cs typeface="Notable"/>
                <a:sym typeface="Notable"/>
              </a:rPr>
              <a:t>EIA </a:t>
            </a:r>
            <a:r>
              <a:rPr lang="en-US" sz="6847" spc="102">
                <a:solidFill>
                  <a:srgbClr val="000000"/>
                </a:solidFill>
                <a:latin typeface="Notable"/>
                <a:ea typeface="Notable"/>
                <a:cs typeface="Notable"/>
                <a:sym typeface="Notable"/>
              </a:rPr>
              <a:t>?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913789" y="4697447"/>
            <a:ext cx="10088375" cy="949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81233" indent="-390617" lvl="1">
              <a:lnSpc>
                <a:spcPts val="3618"/>
              </a:lnSpc>
              <a:buFont typeface="Arial"/>
              <a:buChar char="•"/>
            </a:pPr>
            <a:r>
              <a:rPr lang="en-US" sz="3618" spc="-72">
                <a:solidFill>
                  <a:srgbClr val="00000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It helps decision-makers understand possible risks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968429" y="7281456"/>
            <a:ext cx="12351142" cy="4920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18"/>
              </a:lnSpc>
            </a:pPr>
            <a:r>
              <a:rPr lang="en-US" sz="3618" spc="-72">
                <a:solidFill>
                  <a:srgbClr val="00000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To balance</a:t>
            </a:r>
            <a:r>
              <a:rPr lang="en-US" sz="3618" spc="-72">
                <a:solidFill>
                  <a:srgbClr val="00000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 development with environmental protection.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996559" y="6510962"/>
            <a:ext cx="4133169" cy="5788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358"/>
              </a:lnSpc>
            </a:pPr>
            <a:r>
              <a:rPr lang="en-US" sz="4492" spc="67">
                <a:solidFill>
                  <a:srgbClr val="006DFF"/>
                </a:solidFill>
                <a:latin typeface="Abril Fatface"/>
                <a:ea typeface="Abril Fatface"/>
                <a:cs typeface="Abril Fatface"/>
                <a:sym typeface="Abril Fatface"/>
              </a:rPr>
              <a:t>Purpose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457069" y="8593827"/>
            <a:ext cx="11830931" cy="1693173"/>
            <a:chOff x="0" y="0"/>
            <a:chExt cx="3115965" cy="44593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115965" cy="445939"/>
            </a:xfrm>
            <a:custGeom>
              <a:avLst/>
              <a:gdLst/>
              <a:ahLst/>
              <a:cxnLst/>
              <a:rect r="r" b="b" t="t" l="l"/>
              <a:pathLst>
                <a:path h="445939" w="3115965">
                  <a:moveTo>
                    <a:pt x="0" y="0"/>
                  </a:moveTo>
                  <a:lnTo>
                    <a:pt x="3115965" y="0"/>
                  </a:lnTo>
                  <a:lnTo>
                    <a:pt x="3115965" y="445939"/>
                  </a:lnTo>
                  <a:lnTo>
                    <a:pt x="0" y="445939"/>
                  </a:lnTo>
                  <a:close/>
                </a:path>
              </a:pathLst>
            </a:custGeom>
            <a:solidFill>
              <a:srgbClr val="2DB45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104775"/>
              <a:ext cx="3115965" cy="3411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79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true" flipV="false" rot="0">
            <a:off x="-3640525" y="0"/>
            <a:ext cx="10287000" cy="10287000"/>
          </a:xfrm>
          <a:custGeom>
            <a:avLst/>
            <a:gdLst/>
            <a:ahLst/>
            <a:cxnLst/>
            <a:rect r="r" b="b" t="t" l="l"/>
            <a:pathLst>
              <a:path h="10287000" w="10287000">
                <a:moveTo>
                  <a:pt x="10287000" y="0"/>
                </a:moveTo>
                <a:lnTo>
                  <a:pt x="0" y="0"/>
                </a:lnTo>
                <a:lnTo>
                  <a:pt x="0" y="10287000"/>
                </a:lnTo>
                <a:lnTo>
                  <a:pt x="10287000" y="1028700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0" y="0"/>
            <a:ext cx="7303657" cy="10424212"/>
            <a:chOff x="0" y="0"/>
            <a:chExt cx="972825" cy="138847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972825" cy="1388474"/>
            </a:xfrm>
            <a:custGeom>
              <a:avLst/>
              <a:gdLst/>
              <a:ahLst/>
              <a:cxnLst/>
              <a:rect r="r" b="b" t="t" l="l"/>
              <a:pathLst>
                <a:path h="1388474" w="972825">
                  <a:moveTo>
                    <a:pt x="0" y="0"/>
                  </a:moveTo>
                  <a:lnTo>
                    <a:pt x="972825" y="0"/>
                  </a:lnTo>
                  <a:lnTo>
                    <a:pt x="972825" y="1388474"/>
                  </a:lnTo>
                  <a:lnTo>
                    <a:pt x="0" y="1388474"/>
                  </a:lnTo>
                  <a:close/>
                </a:path>
              </a:pathLst>
            </a:custGeom>
            <a:blipFill>
              <a:blip r:embed="rId4"/>
              <a:stretch>
                <a:fillRect l="0" t="-679" r="0" b="-679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7303657" y="1415782"/>
            <a:ext cx="8912130" cy="6311082"/>
            <a:chOff x="0" y="0"/>
            <a:chExt cx="11882840" cy="8414776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161925"/>
              <a:ext cx="11882840" cy="310805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8799"/>
                </a:lnSpc>
              </a:pPr>
              <a:r>
                <a:rPr lang="en-US" b="true" sz="8799">
                  <a:solidFill>
                    <a:srgbClr val="000000"/>
                  </a:solidFill>
                  <a:latin typeface="Bricolage Grotesque Bold"/>
                  <a:ea typeface="Bricolage Grotesque Bold"/>
                  <a:cs typeface="Bricolage Grotesque Bold"/>
                  <a:sym typeface="Bricolage Grotesque Bold"/>
                </a:rPr>
                <a:t>Objectives of EIA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4109433"/>
              <a:ext cx="11882840" cy="430534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669288" indent="-334644" lvl="1">
                <a:lnSpc>
                  <a:spcPts val="4339"/>
                </a:lnSpc>
                <a:buFont typeface="Arial"/>
                <a:buChar char="•"/>
              </a:pPr>
              <a:r>
                <a:rPr lang="en-US" sz="3099">
                  <a:solidFill>
                    <a:srgbClr val="000000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Pr</a:t>
              </a:r>
              <a:r>
                <a:rPr lang="en-US" sz="3099">
                  <a:solidFill>
                    <a:srgbClr val="000000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edict environmental impacts at an early stage.</a:t>
              </a:r>
            </a:p>
            <a:p>
              <a:pPr algn="l" marL="669288" indent="-334644" lvl="1">
                <a:lnSpc>
                  <a:spcPts val="4339"/>
                </a:lnSpc>
                <a:buFont typeface="Arial"/>
                <a:buChar char="•"/>
              </a:pPr>
              <a:r>
                <a:rPr lang="en-US" sz="3099">
                  <a:solidFill>
                    <a:srgbClr val="000000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Find ways to reduce negative impacts.</a:t>
              </a:r>
            </a:p>
            <a:p>
              <a:pPr algn="l" marL="669288" indent="-334644" lvl="1">
                <a:lnSpc>
                  <a:spcPts val="4339"/>
                </a:lnSpc>
                <a:buFont typeface="Arial"/>
                <a:buChar char="•"/>
              </a:pPr>
              <a:r>
                <a:rPr lang="en-US" sz="3099">
                  <a:solidFill>
                    <a:srgbClr val="000000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Shape projects to be environmentally friendly.</a:t>
              </a:r>
            </a:p>
            <a:p>
              <a:pPr algn="l" marL="669288" indent="-334644" lvl="1">
                <a:lnSpc>
                  <a:spcPts val="4339"/>
                </a:lnSpc>
                <a:buFont typeface="Arial"/>
                <a:buChar char="•"/>
              </a:pPr>
              <a:r>
                <a:rPr lang="en-US" sz="3099">
                  <a:solidFill>
                    <a:srgbClr val="000000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Provide decision-makers with information.</a:t>
              </a:r>
            </a:p>
            <a:p>
              <a:pPr algn="l">
                <a:lnSpc>
                  <a:spcPts val="4339"/>
                </a:lnSpc>
              </a:pP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12796213" y="4778560"/>
            <a:ext cx="3672294" cy="7344587"/>
          </a:xfrm>
          <a:custGeom>
            <a:avLst/>
            <a:gdLst/>
            <a:ahLst/>
            <a:cxnLst/>
            <a:rect r="r" b="b" t="t" l="l"/>
            <a:pathLst>
              <a:path h="7344587" w="3672294">
                <a:moveTo>
                  <a:pt x="0" y="0"/>
                </a:moveTo>
                <a:lnTo>
                  <a:pt x="3672293" y="0"/>
                </a:lnTo>
                <a:lnTo>
                  <a:pt x="3672293" y="7344587"/>
                </a:lnTo>
                <a:lnTo>
                  <a:pt x="0" y="73445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true" flipV="true" rot="0">
            <a:off x="7311192" y="6614706"/>
            <a:ext cx="3665617" cy="3672294"/>
          </a:xfrm>
          <a:custGeom>
            <a:avLst/>
            <a:gdLst/>
            <a:ahLst/>
            <a:cxnLst/>
            <a:rect r="r" b="b" t="t" l="l"/>
            <a:pathLst>
              <a:path h="3672294" w="3665617">
                <a:moveTo>
                  <a:pt x="3665616" y="3672294"/>
                </a:moveTo>
                <a:lnTo>
                  <a:pt x="0" y="3672294"/>
                </a:lnTo>
                <a:lnTo>
                  <a:pt x="0" y="0"/>
                </a:lnTo>
                <a:lnTo>
                  <a:pt x="3665616" y="0"/>
                </a:lnTo>
                <a:lnTo>
                  <a:pt x="3665616" y="3672294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-5400000">
            <a:off x="1806218" y="4778560"/>
            <a:ext cx="3672294" cy="7344587"/>
          </a:xfrm>
          <a:custGeom>
            <a:avLst/>
            <a:gdLst/>
            <a:ahLst/>
            <a:cxnLst/>
            <a:rect r="r" b="b" t="t" l="l"/>
            <a:pathLst>
              <a:path h="7344587" w="3672294">
                <a:moveTo>
                  <a:pt x="0" y="0"/>
                </a:moveTo>
                <a:lnTo>
                  <a:pt x="3672293" y="0"/>
                </a:lnTo>
                <a:lnTo>
                  <a:pt x="3672293" y="7344587"/>
                </a:lnTo>
                <a:lnTo>
                  <a:pt x="0" y="734458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5400000">
            <a:off x="11991399" y="-43704"/>
            <a:ext cx="6269550" cy="6356958"/>
          </a:xfrm>
          <a:custGeom>
            <a:avLst/>
            <a:gdLst/>
            <a:ahLst/>
            <a:cxnLst/>
            <a:rect r="r" b="b" t="t" l="l"/>
            <a:pathLst>
              <a:path h="6356958" w="6269550">
                <a:moveTo>
                  <a:pt x="0" y="0"/>
                </a:moveTo>
                <a:lnTo>
                  <a:pt x="6269550" y="0"/>
                </a:lnTo>
                <a:lnTo>
                  <a:pt x="6269550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0" y="1209675"/>
            <a:ext cx="11699652" cy="12814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595"/>
              </a:lnSpc>
            </a:pPr>
            <a:r>
              <a:rPr lang="en-US" b="true" sz="9595" spc="-191">
                <a:solidFill>
                  <a:srgbClr val="000000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 Importance of EIA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642364" y="3145727"/>
            <a:ext cx="10379832" cy="26842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23879" indent="-411940" lvl="1">
              <a:lnSpc>
                <a:spcPts val="5342"/>
              </a:lnSpc>
              <a:buFont typeface="Arial"/>
              <a:buChar char="•"/>
            </a:pPr>
            <a:r>
              <a:rPr lang="en-US" sz="3816" spc="-17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Protects natural resources.</a:t>
            </a:r>
          </a:p>
          <a:p>
            <a:pPr algn="l" marL="823879" indent="-411940" lvl="1">
              <a:lnSpc>
                <a:spcPts val="5342"/>
              </a:lnSpc>
              <a:buFont typeface="Arial"/>
              <a:buChar char="•"/>
            </a:pPr>
            <a:r>
              <a:rPr lang="en-US" sz="3816" spc="-17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Ensures sustainable development.</a:t>
            </a:r>
          </a:p>
          <a:p>
            <a:pPr algn="l" marL="823879" indent="-411940" lvl="1">
              <a:lnSpc>
                <a:spcPts val="5342"/>
              </a:lnSpc>
              <a:buFont typeface="Arial"/>
              <a:buChar char="•"/>
            </a:pPr>
            <a:r>
              <a:rPr lang="en-US" sz="3816" spc="-17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Involves public opinion in decision-making.</a:t>
            </a:r>
          </a:p>
          <a:p>
            <a:pPr algn="l" marL="823879" indent="-411940" lvl="1">
              <a:lnSpc>
                <a:spcPts val="5342"/>
              </a:lnSpc>
              <a:buFont typeface="Arial"/>
              <a:buChar char="•"/>
            </a:pPr>
            <a:r>
              <a:rPr lang="en-US" sz="3816" spc="-17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Reduces legal and financial risks for companies.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12796213" y="4778560"/>
            <a:ext cx="3672294" cy="7344587"/>
          </a:xfrm>
          <a:custGeom>
            <a:avLst/>
            <a:gdLst/>
            <a:ahLst/>
            <a:cxnLst/>
            <a:rect r="r" b="b" t="t" l="l"/>
            <a:pathLst>
              <a:path h="7344587" w="3672294">
                <a:moveTo>
                  <a:pt x="0" y="0"/>
                </a:moveTo>
                <a:lnTo>
                  <a:pt x="3672293" y="0"/>
                </a:lnTo>
                <a:lnTo>
                  <a:pt x="3672293" y="7344587"/>
                </a:lnTo>
                <a:lnTo>
                  <a:pt x="0" y="73445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true" flipV="true" rot="0">
            <a:off x="7311192" y="6614706"/>
            <a:ext cx="3665617" cy="3672294"/>
          </a:xfrm>
          <a:custGeom>
            <a:avLst/>
            <a:gdLst/>
            <a:ahLst/>
            <a:cxnLst/>
            <a:rect r="r" b="b" t="t" l="l"/>
            <a:pathLst>
              <a:path h="3672294" w="3665617">
                <a:moveTo>
                  <a:pt x="3665616" y="3672294"/>
                </a:moveTo>
                <a:lnTo>
                  <a:pt x="0" y="3672294"/>
                </a:lnTo>
                <a:lnTo>
                  <a:pt x="0" y="0"/>
                </a:lnTo>
                <a:lnTo>
                  <a:pt x="3665616" y="0"/>
                </a:lnTo>
                <a:lnTo>
                  <a:pt x="3665616" y="3672294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-5400000">
            <a:off x="1806218" y="4778560"/>
            <a:ext cx="3672294" cy="7344587"/>
          </a:xfrm>
          <a:custGeom>
            <a:avLst/>
            <a:gdLst/>
            <a:ahLst/>
            <a:cxnLst/>
            <a:rect r="r" b="b" t="t" l="l"/>
            <a:pathLst>
              <a:path h="7344587" w="3672294">
                <a:moveTo>
                  <a:pt x="0" y="0"/>
                </a:moveTo>
                <a:lnTo>
                  <a:pt x="3672293" y="0"/>
                </a:lnTo>
                <a:lnTo>
                  <a:pt x="3672293" y="7344587"/>
                </a:lnTo>
                <a:lnTo>
                  <a:pt x="0" y="734458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5" id="5"/>
          <p:cNvSpPr txBox="true"/>
          <p:nvPr/>
        </p:nvSpPr>
        <p:spPr>
          <a:xfrm rot="0">
            <a:off x="2970738" y="1577709"/>
            <a:ext cx="12346524" cy="10213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693"/>
              </a:lnSpc>
            </a:pPr>
            <a:r>
              <a:rPr lang="en-US" b="true" sz="7693" spc="-153">
                <a:solidFill>
                  <a:srgbClr val="000000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Legal Framework of EIA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725764" y="3029066"/>
            <a:ext cx="10299841" cy="3190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82227" indent="-391113" lvl="1">
              <a:lnSpc>
                <a:spcPts val="5072"/>
              </a:lnSpc>
              <a:buFont typeface="Arial"/>
              <a:buChar char="•"/>
            </a:pPr>
            <a:r>
              <a:rPr lang="en-US" sz="3623" spc="-163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Many countries have laws that make EIA mandatory.</a:t>
            </a:r>
          </a:p>
          <a:p>
            <a:pPr algn="l" marL="782227" indent="-391113" lvl="1">
              <a:lnSpc>
                <a:spcPts val="5072"/>
              </a:lnSpc>
              <a:buFont typeface="Arial"/>
              <a:buChar char="•"/>
            </a:pPr>
            <a:r>
              <a:rPr lang="en-US" sz="3623" spc="-163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In India: Environment Protection Act, 1986 and EIA Notification, 2006.</a:t>
            </a:r>
          </a:p>
          <a:p>
            <a:pPr algn="l" marL="782227" indent="-391113" lvl="1">
              <a:lnSpc>
                <a:spcPts val="5072"/>
              </a:lnSpc>
              <a:buFont typeface="Arial"/>
              <a:buChar char="•"/>
            </a:pPr>
            <a:r>
              <a:rPr lang="en-US" sz="3623" spc="-163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Globally: Used in World Bank, UN projects, and many developed nations.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907928" y="1453672"/>
            <a:ext cx="10810424" cy="2471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457"/>
              </a:lnSpc>
            </a:pPr>
            <a:r>
              <a:rPr lang="en-US" b="true" sz="9457" spc="-189">
                <a:solidFill>
                  <a:srgbClr val="000000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Steps Involved in the EIA Process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6137982" y="4317232"/>
            <a:ext cx="11121318" cy="43663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84534" indent="-392267" lvl="1">
              <a:lnSpc>
                <a:spcPts val="5087"/>
              </a:lnSpc>
              <a:buFont typeface="Arial"/>
              <a:buChar char="•"/>
            </a:pPr>
            <a:r>
              <a:rPr lang="en-US" sz="3633" spc="-163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Screening – Decide if EIA is required.</a:t>
            </a:r>
          </a:p>
          <a:p>
            <a:pPr algn="l" marL="784534" indent="-392267" lvl="1">
              <a:lnSpc>
                <a:spcPts val="5087"/>
              </a:lnSpc>
              <a:buFont typeface="Arial"/>
              <a:buChar char="•"/>
            </a:pPr>
            <a:r>
              <a:rPr lang="en-US" sz="3633" spc="-163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Scoping – Identify key issues.</a:t>
            </a:r>
          </a:p>
          <a:p>
            <a:pPr algn="l" marL="784534" indent="-392267" lvl="1">
              <a:lnSpc>
                <a:spcPts val="5087"/>
              </a:lnSpc>
              <a:buFont typeface="Arial"/>
              <a:buChar char="•"/>
            </a:pPr>
            <a:r>
              <a:rPr lang="en-US" sz="3633" spc="-163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Impact analysis – Predict possible impacts.</a:t>
            </a:r>
          </a:p>
          <a:p>
            <a:pPr algn="l" marL="784534" indent="-392267" lvl="1">
              <a:lnSpc>
                <a:spcPts val="5087"/>
              </a:lnSpc>
              <a:buFont typeface="Arial"/>
              <a:buChar char="•"/>
            </a:pPr>
            <a:r>
              <a:rPr lang="en-US" sz="3633" spc="-163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Mitigation – Plan to reduce harm.</a:t>
            </a:r>
          </a:p>
          <a:p>
            <a:pPr algn="l" marL="784534" indent="-392267" lvl="1">
              <a:lnSpc>
                <a:spcPts val="5087"/>
              </a:lnSpc>
              <a:buFont typeface="Arial"/>
              <a:buChar char="•"/>
            </a:pPr>
            <a:r>
              <a:rPr lang="en-US" sz="3633" spc="-163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Reporting – Create Environmental Impact Statement (EIS).</a:t>
            </a:r>
          </a:p>
          <a:p>
            <a:pPr algn="l" marL="784534" indent="-392267" lvl="1">
              <a:lnSpc>
                <a:spcPts val="5087"/>
              </a:lnSpc>
              <a:buFont typeface="Arial"/>
              <a:buChar char="•"/>
            </a:pPr>
            <a:r>
              <a:rPr lang="en-US" sz="3633" spc="-163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Review and decision-making.</a:t>
            </a:r>
          </a:p>
          <a:p>
            <a:pPr algn="l" marL="784534" indent="-392267" lvl="1">
              <a:lnSpc>
                <a:spcPts val="5087"/>
              </a:lnSpc>
              <a:buFont typeface="Arial"/>
              <a:buChar char="•"/>
            </a:pPr>
            <a:r>
              <a:rPr lang="en-US" sz="3633" spc="-163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Monitoring and compliance.</a:t>
            </a:r>
          </a:p>
        </p:txBody>
      </p:sp>
      <p:sp>
        <p:nvSpPr>
          <p:cNvPr name="Freeform 4" id="4"/>
          <p:cNvSpPr/>
          <p:nvPr/>
        </p:nvSpPr>
        <p:spPr>
          <a:xfrm flipH="true" flipV="false" rot="0">
            <a:off x="-3410471" y="200262"/>
            <a:ext cx="9548453" cy="9548453"/>
          </a:xfrm>
          <a:custGeom>
            <a:avLst/>
            <a:gdLst/>
            <a:ahLst/>
            <a:cxnLst/>
            <a:rect r="r" b="b" t="t" l="l"/>
            <a:pathLst>
              <a:path h="9548453" w="9548453">
                <a:moveTo>
                  <a:pt x="9548453" y="0"/>
                </a:moveTo>
                <a:lnTo>
                  <a:pt x="0" y="0"/>
                </a:lnTo>
                <a:lnTo>
                  <a:pt x="0" y="9548453"/>
                </a:lnTo>
                <a:lnTo>
                  <a:pt x="9548453" y="9548453"/>
                </a:lnTo>
                <a:lnTo>
                  <a:pt x="9548453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377620" y="1265396"/>
            <a:ext cx="5197503" cy="7418184"/>
            <a:chOff x="0" y="0"/>
            <a:chExt cx="972825" cy="138847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972825" cy="1388474"/>
            </a:xfrm>
            <a:custGeom>
              <a:avLst/>
              <a:gdLst/>
              <a:ahLst/>
              <a:cxnLst/>
              <a:rect r="r" b="b" t="t" l="l"/>
              <a:pathLst>
                <a:path h="1388474" w="972825">
                  <a:moveTo>
                    <a:pt x="0" y="0"/>
                  </a:moveTo>
                  <a:lnTo>
                    <a:pt x="972825" y="0"/>
                  </a:lnTo>
                  <a:lnTo>
                    <a:pt x="972825" y="1388474"/>
                  </a:lnTo>
                  <a:lnTo>
                    <a:pt x="0" y="138847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7" id="7"/>
          <p:cNvGrpSpPr/>
          <p:nvPr/>
        </p:nvGrpSpPr>
        <p:grpSpPr>
          <a:xfrm rot="0">
            <a:off x="-675457" y="200262"/>
            <a:ext cx="7303657" cy="10424212"/>
            <a:chOff x="0" y="0"/>
            <a:chExt cx="972825" cy="138847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972825" cy="1388474"/>
            </a:xfrm>
            <a:custGeom>
              <a:avLst/>
              <a:gdLst/>
              <a:ahLst/>
              <a:cxnLst/>
              <a:rect r="r" b="b" t="t" l="l"/>
              <a:pathLst>
                <a:path h="1388474" w="972825">
                  <a:moveTo>
                    <a:pt x="0" y="0"/>
                  </a:moveTo>
                  <a:lnTo>
                    <a:pt x="972825" y="0"/>
                  </a:lnTo>
                  <a:lnTo>
                    <a:pt x="972825" y="1388474"/>
                  </a:lnTo>
                  <a:lnTo>
                    <a:pt x="0" y="1388474"/>
                  </a:lnTo>
                  <a:close/>
                </a:path>
              </a:pathLst>
            </a:custGeom>
            <a:blipFill>
              <a:blip r:embed="rId4"/>
              <a:stretch>
                <a:fillRect l="0" t="-679" r="0" b="-679"/>
              </a:stretch>
            </a:blipFill>
          </p:spPr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457069" y="8593827"/>
            <a:ext cx="11830931" cy="1693173"/>
            <a:chOff x="0" y="0"/>
            <a:chExt cx="3115965" cy="44593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115965" cy="445939"/>
            </a:xfrm>
            <a:custGeom>
              <a:avLst/>
              <a:gdLst/>
              <a:ahLst/>
              <a:cxnLst/>
              <a:rect r="r" b="b" t="t" l="l"/>
              <a:pathLst>
                <a:path h="445939" w="3115965">
                  <a:moveTo>
                    <a:pt x="0" y="0"/>
                  </a:moveTo>
                  <a:lnTo>
                    <a:pt x="3115965" y="0"/>
                  </a:lnTo>
                  <a:lnTo>
                    <a:pt x="3115965" y="445939"/>
                  </a:lnTo>
                  <a:lnTo>
                    <a:pt x="0" y="445939"/>
                  </a:lnTo>
                  <a:close/>
                </a:path>
              </a:pathLst>
            </a:custGeom>
            <a:solidFill>
              <a:srgbClr val="2DB45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104775"/>
              <a:ext cx="3115965" cy="3411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79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true" flipV="false" rot="0">
            <a:off x="-3640525" y="0"/>
            <a:ext cx="10287000" cy="10287000"/>
          </a:xfrm>
          <a:custGeom>
            <a:avLst/>
            <a:gdLst/>
            <a:ahLst/>
            <a:cxnLst/>
            <a:rect r="r" b="b" t="t" l="l"/>
            <a:pathLst>
              <a:path h="10287000" w="10287000">
                <a:moveTo>
                  <a:pt x="10287000" y="0"/>
                </a:moveTo>
                <a:lnTo>
                  <a:pt x="0" y="0"/>
                </a:lnTo>
                <a:lnTo>
                  <a:pt x="0" y="10287000"/>
                </a:lnTo>
                <a:lnTo>
                  <a:pt x="10287000" y="1028700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8106655" y="1415782"/>
            <a:ext cx="8825319" cy="6106929"/>
            <a:chOff x="0" y="0"/>
            <a:chExt cx="11767093" cy="8142573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142875"/>
              <a:ext cx="11767093" cy="265291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7552"/>
                </a:lnSpc>
              </a:pPr>
              <a:r>
                <a:rPr lang="en-US" b="true" sz="7552">
                  <a:solidFill>
                    <a:srgbClr val="000000"/>
                  </a:solidFill>
                  <a:latin typeface="Bricolage Grotesque Bold"/>
                  <a:ea typeface="Bricolage Grotesque Bold"/>
                  <a:cs typeface="Bricolage Grotesque Bold"/>
                  <a:sym typeface="Bricolage Grotesque Bold"/>
                </a:rPr>
                <a:t>Key Environmental Factors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3644767"/>
              <a:ext cx="11767093" cy="449780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596962" indent="-298481" lvl="1">
                <a:lnSpc>
                  <a:spcPts val="3870"/>
                </a:lnSpc>
                <a:buFont typeface="Arial"/>
                <a:buChar char="•"/>
              </a:pPr>
              <a:r>
                <a:rPr lang="en-US" sz="2764">
                  <a:solidFill>
                    <a:srgbClr val="000000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Air quality</a:t>
              </a:r>
            </a:p>
            <a:p>
              <a:pPr algn="l" marL="596962" indent="-298481" lvl="1">
                <a:lnSpc>
                  <a:spcPts val="3870"/>
                </a:lnSpc>
                <a:buFont typeface="Arial"/>
                <a:buChar char="•"/>
              </a:pPr>
              <a:r>
                <a:rPr lang="en-US" sz="2764">
                  <a:solidFill>
                    <a:srgbClr val="000000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Water resources</a:t>
              </a:r>
            </a:p>
            <a:p>
              <a:pPr algn="l" marL="596962" indent="-298481" lvl="1">
                <a:lnSpc>
                  <a:spcPts val="3870"/>
                </a:lnSpc>
                <a:buFont typeface="Arial"/>
                <a:buChar char="•"/>
              </a:pPr>
              <a:r>
                <a:rPr lang="en-US" sz="2764">
                  <a:solidFill>
                    <a:srgbClr val="000000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Soil and land use</a:t>
              </a:r>
            </a:p>
            <a:p>
              <a:pPr algn="l" marL="596962" indent="-298481" lvl="1">
                <a:lnSpc>
                  <a:spcPts val="3870"/>
                </a:lnSpc>
                <a:buFont typeface="Arial"/>
                <a:buChar char="•"/>
              </a:pPr>
              <a:r>
                <a:rPr lang="en-US" sz="2764">
                  <a:solidFill>
                    <a:srgbClr val="000000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Biodiversity (plants and animals)</a:t>
              </a:r>
            </a:p>
            <a:p>
              <a:pPr algn="l" marL="596962" indent="-298481" lvl="1">
                <a:lnSpc>
                  <a:spcPts val="3870"/>
                </a:lnSpc>
                <a:buFont typeface="Arial"/>
                <a:buChar char="•"/>
              </a:pPr>
              <a:r>
                <a:rPr lang="en-US" sz="2764">
                  <a:solidFill>
                    <a:srgbClr val="000000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Noise levels</a:t>
              </a:r>
            </a:p>
            <a:p>
              <a:pPr algn="l" marL="596962" indent="-298481" lvl="1">
                <a:lnSpc>
                  <a:spcPts val="3870"/>
                </a:lnSpc>
                <a:buFont typeface="Arial"/>
                <a:buChar char="•"/>
              </a:pPr>
              <a:r>
                <a:rPr lang="en-US" sz="2764">
                  <a:solidFill>
                    <a:srgbClr val="000000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Social and economic impacts</a:t>
              </a:r>
            </a:p>
            <a:p>
              <a:pPr algn="l">
                <a:lnSpc>
                  <a:spcPts val="3870"/>
                </a:lnSpc>
              </a:pPr>
            </a:p>
          </p:txBody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457069" y="8593827"/>
            <a:ext cx="11830931" cy="1693173"/>
            <a:chOff x="0" y="0"/>
            <a:chExt cx="3115965" cy="44593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115965" cy="445939"/>
            </a:xfrm>
            <a:custGeom>
              <a:avLst/>
              <a:gdLst/>
              <a:ahLst/>
              <a:cxnLst/>
              <a:rect r="r" b="b" t="t" l="l"/>
              <a:pathLst>
                <a:path h="445939" w="3115965">
                  <a:moveTo>
                    <a:pt x="0" y="0"/>
                  </a:moveTo>
                  <a:lnTo>
                    <a:pt x="3115965" y="0"/>
                  </a:lnTo>
                  <a:lnTo>
                    <a:pt x="3115965" y="445939"/>
                  </a:lnTo>
                  <a:lnTo>
                    <a:pt x="0" y="445939"/>
                  </a:lnTo>
                  <a:close/>
                </a:path>
              </a:pathLst>
            </a:custGeom>
            <a:solidFill>
              <a:srgbClr val="2DB45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104775"/>
              <a:ext cx="3115965" cy="3411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79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true" flipV="false" rot="0">
            <a:off x="-3640525" y="0"/>
            <a:ext cx="10287000" cy="10287000"/>
          </a:xfrm>
          <a:custGeom>
            <a:avLst/>
            <a:gdLst/>
            <a:ahLst/>
            <a:cxnLst/>
            <a:rect r="r" b="b" t="t" l="l"/>
            <a:pathLst>
              <a:path h="10287000" w="10287000">
                <a:moveTo>
                  <a:pt x="10287000" y="0"/>
                </a:moveTo>
                <a:lnTo>
                  <a:pt x="0" y="0"/>
                </a:lnTo>
                <a:lnTo>
                  <a:pt x="0" y="10287000"/>
                </a:lnTo>
                <a:lnTo>
                  <a:pt x="10287000" y="1028700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8106655" y="1415782"/>
            <a:ext cx="8825319" cy="5537105"/>
            <a:chOff x="0" y="0"/>
            <a:chExt cx="11767093" cy="7382806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161925"/>
              <a:ext cx="11767093" cy="31079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8799"/>
                </a:lnSpc>
              </a:pPr>
              <a:r>
                <a:rPr lang="en-US" b="true" sz="8799">
                  <a:solidFill>
                    <a:srgbClr val="000000"/>
                  </a:solidFill>
                  <a:latin typeface="Bricolage Grotesque Bold"/>
                  <a:ea typeface="Bricolage Grotesque Bold"/>
                  <a:cs typeface="Bricolage Grotesque Bold"/>
                  <a:sym typeface="Bricolage Grotesque Bold"/>
                </a:rPr>
                <a:t>Positive Impacts of EIA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4109277"/>
              <a:ext cx="11767093" cy="32735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604519" indent="-302260" lvl="1">
                <a:lnSpc>
                  <a:spcPts val="3919"/>
                </a:lnSpc>
                <a:buFont typeface="Arial"/>
                <a:buChar char="•"/>
              </a:pPr>
              <a:r>
                <a:rPr lang="en-US" sz="2799">
                  <a:solidFill>
                    <a:srgbClr val="000000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Promot</a:t>
              </a:r>
              <a:r>
                <a:rPr lang="en-US" sz="2799">
                  <a:solidFill>
                    <a:srgbClr val="000000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es eco-friendly development.</a:t>
              </a:r>
            </a:p>
            <a:p>
              <a:pPr algn="l" marL="604519" indent="-302260" lvl="1">
                <a:lnSpc>
                  <a:spcPts val="3919"/>
                </a:lnSpc>
                <a:buFont typeface="Arial"/>
                <a:buChar char="•"/>
              </a:pPr>
              <a:r>
                <a:rPr lang="en-US" sz="2799">
                  <a:solidFill>
                    <a:srgbClr val="000000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Saves biodiversity and ecosystems.</a:t>
              </a:r>
            </a:p>
            <a:p>
              <a:pPr algn="l" marL="604519" indent="-302260" lvl="1">
                <a:lnSpc>
                  <a:spcPts val="3919"/>
                </a:lnSpc>
                <a:buFont typeface="Arial"/>
                <a:buChar char="•"/>
              </a:pPr>
              <a:r>
                <a:rPr lang="en-US" sz="2799">
                  <a:solidFill>
                    <a:srgbClr val="000000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Encourages efficient use of resources.</a:t>
              </a:r>
            </a:p>
            <a:p>
              <a:pPr algn="l" marL="604519" indent="-302260" lvl="1">
                <a:lnSpc>
                  <a:spcPts val="3919"/>
                </a:lnSpc>
                <a:buFont typeface="Arial"/>
                <a:buChar char="•"/>
              </a:pPr>
              <a:r>
                <a:rPr lang="en-US" sz="2799">
                  <a:solidFill>
                    <a:srgbClr val="000000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Builds trust between public and developers.</a:t>
              </a:r>
            </a:p>
            <a:p>
              <a:pPr algn="l">
                <a:lnSpc>
                  <a:spcPts val="3919"/>
                </a:lnSpc>
              </a:pPr>
            </a:p>
          </p:txBody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457069" y="8593827"/>
            <a:ext cx="11830931" cy="1693173"/>
            <a:chOff x="0" y="0"/>
            <a:chExt cx="3115965" cy="44593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115965" cy="445939"/>
            </a:xfrm>
            <a:custGeom>
              <a:avLst/>
              <a:gdLst/>
              <a:ahLst/>
              <a:cxnLst/>
              <a:rect r="r" b="b" t="t" l="l"/>
              <a:pathLst>
                <a:path h="445939" w="3115965">
                  <a:moveTo>
                    <a:pt x="0" y="0"/>
                  </a:moveTo>
                  <a:lnTo>
                    <a:pt x="3115965" y="0"/>
                  </a:lnTo>
                  <a:lnTo>
                    <a:pt x="3115965" y="445939"/>
                  </a:lnTo>
                  <a:lnTo>
                    <a:pt x="0" y="445939"/>
                  </a:lnTo>
                  <a:close/>
                </a:path>
              </a:pathLst>
            </a:custGeom>
            <a:solidFill>
              <a:srgbClr val="2DB45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104775"/>
              <a:ext cx="3115965" cy="3411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79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true" flipV="false" rot="0">
            <a:off x="-3640525" y="0"/>
            <a:ext cx="10287000" cy="10287000"/>
          </a:xfrm>
          <a:custGeom>
            <a:avLst/>
            <a:gdLst/>
            <a:ahLst/>
            <a:cxnLst/>
            <a:rect r="r" b="b" t="t" l="l"/>
            <a:pathLst>
              <a:path h="10287000" w="10287000">
                <a:moveTo>
                  <a:pt x="10287000" y="0"/>
                </a:moveTo>
                <a:lnTo>
                  <a:pt x="0" y="0"/>
                </a:lnTo>
                <a:lnTo>
                  <a:pt x="0" y="10287000"/>
                </a:lnTo>
                <a:lnTo>
                  <a:pt x="10287000" y="1028700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8106655" y="1415782"/>
            <a:ext cx="8825319" cy="4857684"/>
            <a:chOff x="0" y="0"/>
            <a:chExt cx="11767093" cy="6476912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152400"/>
              <a:ext cx="11767093" cy="29210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8250"/>
                </a:lnSpc>
              </a:pPr>
              <a:r>
                <a:rPr lang="en-US" b="true" sz="8250">
                  <a:solidFill>
                    <a:srgbClr val="000000"/>
                  </a:solidFill>
                  <a:latin typeface="Bricolage Grotesque Bold"/>
                  <a:ea typeface="Bricolage Grotesque Bold"/>
                  <a:cs typeface="Bricolage Grotesque Bold"/>
                  <a:sym typeface="Bricolage Grotesque Bold"/>
                </a:rPr>
                <a:t>Limitations and Challenges of EIA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3922376"/>
              <a:ext cx="11767093" cy="255453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596962" indent="-298481" lvl="1">
                <a:lnSpc>
                  <a:spcPts val="3870"/>
                </a:lnSpc>
                <a:buFont typeface="Arial"/>
                <a:buChar char="•"/>
              </a:pPr>
              <a:r>
                <a:rPr lang="en-US" sz="2764">
                  <a:solidFill>
                    <a:srgbClr val="000000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So</a:t>
              </a:r>
              <a:r>
                <a:rPr lang="en-US" sz="2764">
                  <a:solidFill>
                    <a:srgbClr val="000000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metimes time-consuming.</a:t>
              </a:r>
            </a:p>
            <a:p>
              <a:pPr algn="l" marL="596962" indent="-298481" lvl="1">
                <a:lnSpc>
                  <a:spcPts val="3870"/>
                </a:lnSpc>
                <a:buFont typeface="Arial"/>
                <a:buChar char="•"/>
              </a:pPr>
              <a:r>
                <a:rPr lang="en-US" sz="2764">
                  <a:solidFill>
                    <a:srgbClr val="000000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May increase project costs.</a:t>
              </a:r>
            </a:p>
            <a:p>
              <a:pPr algn="l" marL="596962" indent="-298481" lvl="1">
                <a:lnSpc>
                  <a:spcPts val="3870"/>
                </a:lnSpc>
                <a:buFont typeface="Arial"/>
                <a:buChar char="•"/>
              </a:pPr>
              <a:r>
                <a:rPr lang="en-US" sz="2764">
                  <a:solidFill>
                    <a:srgbClr val="000000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Risk of poor-quality reports.</a:t>
              </a:r>
            </a:p>
            <a:p>
              <a:pPr algn="l" marL="596962" indent="-298481" lvl="1">
                <a:lnSpc>
                  <a:spcPts val="3870"/>
                </a:lnSpc>
                <a:buFont typeface="Arial"/>
                <a:buChar char="•"/>
              </a:pPr>
              <a:r>
                <a:rPr lang="en-US" sz="2764">
                  <a:solidFill>
                    <a:srgbClr val="000000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Political and industrial pressures.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description>Presentation - Environmental Impact  
Assessment (EIA)</dc:description>
  <dc:identifier>DAGyr0XJ3ec</dc:identifier>
  <dcterms:modified xsi:type="dcterms:W3CDTF">2011-08-01T06:04:30Z</dcterms:modified>
  <cp:revision>1</cp:revision>
  <dc:title>Presentation - Environmental Impact  
Assessment (EIA)</dc:title>
</cp:coreProperties>
</file>